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53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7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3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7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9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4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1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06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5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3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Z7uzI1vvJI&amp;ab_channel=OroweatBread" TargetMode="External"/><Relationship Id="rId2" Type="http://schemas.openxmlformats.org/officeDocument/2006/relationships/hyperlink" Target="https://www.thelist.com/413209/the-stunning-transformation-of-john-stamos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3" descr="Unfocused bokeh lights">
            <a:extLst>
              <a:ext uri="{FF2B5EF4-FFF2-40B4-BE49-F238E27FC236}">
                <a16:creationId xmlns:a16="http://schemas.microsoft.com/office/drawing/2014/main" id="{96E75282-D4CF-51CD-4E62-6D9F3AB99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25000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1B73E-3BB6-20CB-232F-ECA827F4C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 fontScale="9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Oroweat</a:t>
            </a:r>
            <a:r>
              <a:rPr lang="en-US" dirty="0">
                <a:solidFill>
                  <a:srgbClr val="FFFFFF"/>
                </a:solidFill>
              </a:rPr>
              <a:t> and vain masculinity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3B9F8-AA54-A315-311D-AE65E5CEF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Erik Sundblad</a:t>
            </a:r>
          </a:p>
          <a:p>
            <a:r>
              <a:rPr lang="en-US" dirty="0">
                <a:solidFill>
                  <a:srgbClr val="FFFFFF"/>
                </a:solidFill>
              </a:rPr>
              <a:t>Professor Sanaa Riaz</a:t>
            </a:r>
          </a:p>
          <a:p>
            <a:r>
              <a:rPr lang="en-US" dirty="0">
                <a:solidFill>
                  <a:srgbClr val="FFFFFF"/>
                </a:solidFill>
              </a:rPr>
              <a:t>ANT/NUT 3375</a:t>
            </a:r>
          </a:p>
          <a:p>
            <a:r>
              <a:rPr lang="en-US" dirty="0">
                <a:solidFill>
                  <a:srgbClr val="FFFFFF"/>
                </a:solidFill>
              </a:rPr>
              <a:t>8 July 2022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7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D151-8956-2E03-CEFD-FE0544E7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Works Cited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3F3CA-987C-E5DF-1F2D-B7F7F3D54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051175"/>
            <a:ext cx="11165480" cy="414780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Jennifer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O’brien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Stunning Transformation Of John Stamos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https://www.thelist.com/413209/the-stunning-transformation-of-john-stamos/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 	List May 18, 2021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Oroweat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Bread </a:t>
            </a:r>
            <a:r>
              <a:rPr lang="en-US" sz="2400" b="1" i="1" dirty="0" err="1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Oroweat</a:t>
            </a:r>
            <a:r>
              <a:rPr lang="en-US" sz="2400" b="1" i="1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Breads picnic with John Stamos 	</a:t>
            </a:r>
            <a:r>
              <a:rPr lang="en-US" sz="2400" b="1" i="1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https://www.youtube.com/watch?v=SZ7uzI1vvJI&amp;ab_channel=OroweatBread</a:t>
            </a:r>
            <a:r>
              <a:rPr lang="en-US" sz="2400" b="1" i="1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b="1" i="1" dirty="0" err="1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Oroweat</a:t>
            </a:r>
            <a:r>
              <a:rPr lang="en-US" sz="2400" b="1" i="1" dirty="0">
                <a:solidFill>
                  <a:srgbClr val="03030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Bread January 4, 2022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135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9C268-A60F-36AA-851C-E808AB27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758779"/>
          </a:xfrm>
        </p:spPr>
        <p:txBody>
          <a:bodyPr>
            <a:normAutofit fontScale="90000"/>
          </a:bodyPr>
          <a:lstStyle/>
          <a:p>
            <a:r>
              <a:rPr lang="en-US" dirty="0"/>
              <a:t>The setup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09AA9-F106-C4E6-2B9D-A4BD33100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1948873"/>
            <a:ext cx="5021183" cy="409628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are first introduced to the product as highlighted in the commercial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word Healthy is featured twice and once with emphasis on the heart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Husband is narrating with an inquisition of “…That’s the nutritious bread right?”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point is attempting a casual setup that this bread is innately healthier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59BFB-0B45-1C3D-2F16-AC437D64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322" y="696014"/>
            <a:ext cx="3817360" cy="54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5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ABDA4C-062F-4E88-A079-2279A6477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30662-2AA7-8D18-3948-9938F2E7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838" y="976160"/>
            <a:ext cx="4973292" cy="658676"/>
          </a:xfrm>
        </p:spPr>
        <p:txBody>
          <a:bodyPr>
            <a:normAutofit fontScale="90000"/>
          </a:bodyPr>
          <a:lstStyle/>
          <a:p>
            <a:r>
              <a:rPr lang="en-US" dirty="0"/>
              <a:t>Stamos intro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0B8997-95BF-4239-B399-1205C2921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215BD-B5B7-50F0-52E5-6F96E2167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6112" y="1953627"/>
            <a:ext cx="4898017" cy="42352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next scene, in a comic fashion John Stamos, a famous actor is slid 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Stamos makes continuing comments on the nutrition of the bread and captivates the attention of the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He’s quoted as “eating it every day” and nonchalantly he takes a sandwich for himself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 he’s overdressed for a park day wearing a 3 piece suite and dress shoes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C500B-D380-3F0A-DC12-E31D6C0F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9" y="138546"/>
            <a:ext cx="5873367" cy="466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C88F-7EDB-130D-F55A-E502EB96B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638121"/>
          </a:xfrm>
        </p:spPr>
        <p:txBody>
          <a:bodyPr>
            <a:normAutofit fontScale="90000"/>
          </a:bodyPr>
          <a:lstStyle/>
          <a:p>
            <a:r>
              <a:rPr lang="en-US" dirty="0"/>
              <a:t>Stamos outro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07CB-CA7D-1E53-5125-B6B66A75F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outro has Stamos sliding off with a newly acquired sandwich in hand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father is heard commenting “that’s why he looks so good”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Followed by the wife forcing a sandwich into the father's face and saying “Eat this.”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note the father has thinner hair and a prominent bald spot.   The clothing choice is also more casual.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final vocals heard are the wife again saying “Yeah keep eating”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D6906-4249-E0F0-B868-AC84B400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7" y="2156664"/>
            <a:ext cx="5779035" cy="36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76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2F7D-5ED1-C353-B0B7-1B96457E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8D17F-15A2-0192-0F95-239A7A797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Oroweat</a:t>
            </a:r>
            <a:r>
              <a:rPr lang="en-US" dirty="0"/>
              <a:t>  Bread  Equals Healthy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E7E1D-E2FC-F380-2E5D-EF7092956F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commercial hammers home this product is the “healthy”, and nutritious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main Dialogue and iconography all dedicate themselves to the core narrative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real evidence is provided for such benefits but the assumption is John Stamos says it is, so must be true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137BF8-858D-0B36-6BF6-1EC811CA7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Its on the label it must be true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EC8187-4345-84CE-611C-51B9FDD2F2A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06102" y="3108919"/>
            <a:ext cx="4534533" cy="2857899"/>
          </a:xfrm>
        </p:spPr>
      </p:pic>
    </p:spTree>
    <p:extLst>
      <p:ext uri="{BB962C8B-B14F-4D97-AF65-F5344CB8AC3E}">
        <p14:creationId xmlns:p14="http://schemas.microsoft.com/office/powerpoint/2010/main" val="198899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AB84-B5ED-A5AD-B8EA-F98BB295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= Sexy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7D713-2BF3-AC60-CD2D-652268C3A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underlying association is healthy is sexy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738EF-1053-D5D7-C147-F18BDE1DF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underlying identity here is healthy food is sexy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use of the actor John Stamos is direct iconography of male attractiveness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John Stamos is one of the most handsome Hollywood A-listers TV fans have ever come” (</a:t>
            </a:r>
            <a:r>
              <a:rPr lang="en-US" sz="2000" dirty="0" err="1"/>
              <a:t>O’brien</a:t>
            </a:r>
            <a:r>
              <a:rPr lang="en-US" sz="2000" dirty="0"/>
              <a:t> 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08B01-3F6B-DFFD-ACF5-3043800B2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B5E62-C42B-CB3A-FB79-94DD13B2F8C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028" name="Picture 4" descr="John Stamos with beard. ">
            <a:extLst>
              <a:ext uri="{FF2B5EF4-FFF2-40B4-BE49-F238E27FC236}">
                <a16:creationId xmlns:a16="http://schemas.microsoft.com/office/drawing/2014/main" id="{7EBE687B-D238-E78E-CABB-3C1D64ADE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30" y="1582004"/>
            <a:ext cx="5284977" cy="369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39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58420F-E717-2129-B81C-EA2BA9F5F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r="444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0C9729-2074-1EE5-4353-8F6AFABA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We go further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A1190-DD4A-A8B0-C211-0EB6B0356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1911927"/>
            <a:ext cx="4950057" cy="3957060"/>
          </a:xfrm>
          <a:solidFill>
            <a:schemeClr val="bg1"/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The family, in this commercial, is for all intent, the atomic average.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In particular the targeted contrast is between the father and Stamos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The choice of dress, highlighting  thinning hair, and a non-sliming attire reflect an average </a:t>
            </a:r>
            <a:r>
              <a:rPr lang="en-US" i="0" dirty="0" err="1"/>
              <a:t>apperance</a:t>
            </a:r>
            <a:r>
              <a:rPr lang="en-US" i="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C70DA-6008-079D-297B-865DA73E21DE}"/>
              </a:ext>
            </a:extLst>
          </p:cNvPr>
          <p:cNvSpPr txBox="1"/>
          <p:nvPr/>
        </p:nvSpPr>
        <p:spPr>
          <a:xfrm>
            <a:off x="6599208" y="602356"/>
            <a:ext cx="5084143" cy="29546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contrast this with a well-tailored John Stamos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Sporting full stylized dark hair and suave demeanor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eat healthily is to be sexier, closer to Stamos and this is desired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9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B08E-C1FE-D8BE-2808-E7E1FB46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555715"/>
            <a:ext cx="5020948" cy="626104"/>
          </a:xfrm>
        </p:spPr>
        <p:txBody>
          <a:bodyPr/>
          <a:lstStyle/>
          <a:p>
            <a:r>
              <a:rPr lang="en-US" dirty="0"/>
              <a:t>The unattainable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C26DB9-A509-25DB-E85C-8508F6F37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3100" y="708989"/>
            <a:ext cx="5021262" cy="256652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CEE12-ED14-FFE5-112E-ED0128A95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1276710"/>
            <a:ext cx="5020948" cy="46608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The narrative continues and is strengthened by the dialogue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The father commenting on Stamos looking so good.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Immediately after we see the mother prompting him to eat the healthy bread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Even going as far as to commend the father for doing so.  </a:t>
            </a:r>
          </a:p>
        </p:txBody>
      </p:sp>
    </p:spTree>
    <p:extLst>
      <p:ext uri="{BB962C8B-B14F-4D97-AF65-F5344CB8AC3E}">
        <p14:creationId xmlns:p14="http://schemas.microsoft.com/office/powerpoint/2010/main" val="247627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0A4F-B365-A14D-4A5F-C7E4C313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701106"/>
            <a:ext cx="11165481" cy="755790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509F4-84B6-558A-A4CE-8CC2ABEBA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1583685"/>
            <a:ext cx="10963888" cy="547040"/>
          </a:xfrm>
        </p:spPr>
        <p:txBody>
          <a:bodyPr/>
          <a:lstStyle/>
          <a:p>
            <a:r>
              <a:rPr lang="en-US" dirty="0"/>
              <a:t>Healthy food, is Sexy food!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05845-668B-3CD5-DFE5-1D91C9EAB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69" y="2257515"/>
            <a:ext cx="11024273" cy="39414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commercial identifies that eating healthy is the new sign of attractiveness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comical tone of the commercial services the underlying message that the “average” case can and should pursue healthy food to be more like those we covet.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modern switch using a male “sex symbol” but playing on vanity all the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commercial is one demonstration of the healthier a food is the more inherently sexy it’s consumers are.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C272D-BF92-AAAD-B39B-57B966E7C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556" y="4658214"/>
            <a:ext cx="703841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7686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LeftStep">
      <a:dk1>
        <a:srgbClr val="000000"/>
      </a:dk1>
      <a:lt1>
        <a:srgbClr val="FFFFFF"/>
      </a:lt1>
      <a:dk2>
        <a:srgbClr val="22363C"/>
      </a:dk2>
      <a:lt2>
        <a:srgbClr val="E8E8E2"/>
      </a:lt2>
      <a:accent1>
        <a:srgbClr val="827BE1"/>
      </a:accent1>
      <a:accent2>
        <a:srgbClr val="5E8ADA"/>
      </a:accent2>
      <a:accent3>
        <a:srgbClr val="43B0D1"/>
      </a:accent3>
      <a:accent4>
        <a:srgbClr val="4EB5A2"/>
      </a:accent4>
      <a:accent5>
        <a:srgbClr val="54B77B"/>
      </a:accent5>
      <a:accent6>
        <a:srgbClr val="50B94F"/>
      </a:accent6>
      <a:hlink>
        <a:srgbClr val="838651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BE352513643B4CBE3547E527684078" ma:contentTypeVersion="13" ma:contentTypeDescription="Create a new document." ma:contentTypeScope="" ma:versionID="860a5c2b916cc5cc792a0c31da850c35">
  <xsd:schema xmlns:xsd="http://www.w3.org/2001/XMLSchema" xmlns:xs="http://www.w3.org/2001/XMLSchema" xmlns:p="http://schemas.microsoft.com/office/2006/metadata/properties" xmlns:ns3="9b7f4c9a-c3ff-421c-88ef-c070f19f050c" xmlns:ns4="9c59c515-64c8-4f1f-bf49-d670a229a3d0" targetNamespace="http://schemas.microsoft.com/office/2006/metadata/properties" ma:root="true" ma:fieldsID="e98bbe250c6d1f61bb74b652ac52224d" ns3:_="" ns4:_="">
    <xsd:import namespace="9b7f4c9a-c3ff-421c-88ef-c070f19f050c"/>
    <xsd:import namespace="9c59c515-64c8-4f1f-bf49-d670a229a3d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7f4c9a-c3ff-421c-88ef-c070f19f05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59c515-64c8-4f1f-bf49-d670a229a3d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C8D57B-3B28-409E-8E01-6624D34D90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396243-721D-4375-9C49-21CD13A19F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7f4c9a-c3ff-421c-88ef-c070f19f050c"/>
    <ds:schemaRef ds:uri="9c59c515-64c8-4f1f-bf49-d670a229a3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AD9EAF-9A1D-4314-B9AA-566ECD0F9515}">
  <ds:schemaRefs>
    <ds:schemaRef ds:uri="http://purl.org/dc/terms/"/>
    <ds:schemaRef ds:uri="9b7f4c9a-c3ff-421c-88ef-c070f19f050c"/>
    <ds:schemaRef ds:uri="http://www.w3.org/XML/1998/namespace"/>
    <ds:schemaRef ds:uri="9c59c515-64c8-4f1f-bf49-d670a229a3d0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610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Bierstadt</vt:lpstr>
      <vt:lpstr>Times New Roman</vt:lpstr>
      <vt:lpstr>GestaltVTI</vt:lpstr>
      <vt:lpstr>Oroweat and vain masculinity </vt:lpstr>
      <vt:lpstr>The setup</vt:lpstr>
      <vt:lpstr>Stamos intro</vt:lpstr>
      <vt:lpstr>Stamos outro</vt:lpstr>
      <vt:lpstr>Surface Conclusion</vt:lpstr>
      <vt:lpstr>Healthy = Sexy </vt:lpstr>
      <vt:lpstr>We go further</vt:lpstr>
      <vt:lpstr>The unattainable </vt:lpstr>
      <vt:lpstr>Conclusion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Oroweat and vain masculinity</dc:title>
  <dc:creator>Sundblad, Erik</dc:creator>
  <cp:lastModifiedBy>Sundblad, Erik</cp:lastModifiedBy>
  <cp:revision>1</cp:revision>
  <dcterms:created xsi:type="dcterms:W3CDTF">2022-07-08T20:13:12Z</dcterms:created>
  <dcterms:modified xsi:type="dcterms:W3CDTF">2022-07-08T23:30:23Z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0x01010019BE352513643B4CBE3547E527684078</vt:lpwstr>
  </property>
</Properties>
</file>